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63" r:id="rId6"/>
    <p:sldId id="276" r:id="rId7"/>
    <p:sldId id="366" r:id="rId8"/>
    <p:sldId id="268" r:id="rId9"/>
    <p:sldId id="299" r:id="rId10"/>
    <p:sldId id="375" r:id="rId11"/>
    <p:sldId id="370" r:id="rId12"/>
    <p:sldId id="303" r:id="rId13"/>
    <p:sldId id="371" r:id="rId14"/>
    <p:sldId id="285" r:id="rId15"/>
    <p:sldId id="376" r:id="rId16"/>
    <p:sldId id="304" r:id="rId17"/>
    <p:sldId id="373" r:id="rId18"/>
    <p:sldId id="308" r:id="rId19"/>
    <p:sldId id="306" r:id="rId20"/>
    <p:sldId id="378" r:id="rId21"/>
    <p:sldId id="374" r:id="rId22"/>
    <p:sldId id="379" r:id="rId23"/>
    <p:sldId id="367" r:id="rId24"/>
    <p:sldId id="3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4C5CBD-329B-D8FD-05FE-A23512E6C1CC}" name="WILLOUGHBY, Samantha (NHS HAMPSHIRE AND ISLE OF WIGHT ICB - D9Y0V)" initials="SW" userId="S::samantha.willoughby@nhs.net::c9b69706-9305-4c41-9a88-45e62d7350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93FA5"/>
    <a:srgbClr val="005EB8"/>
    <a:srgbClr val="D99FAD"/>
    <a:srgbClr val="005E5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BC62F-C392-42A1-A551-32E395C0BA2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7835F7-31C7-4B6F-BF5E-81BE743722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baseline="0" dirty="0">
              <a:latin typeface="Arial Narrow" panose="020B0606020202030204" pitchFamily="34" charset="0"/>
            </a:rPr>
            <a:t>Requirement under the NHS Standard Contract (General Condition 5.11). </a:t>
          </a:r>
          <a:endParaRPr lang="en-US" sz="1400" dirty="0">
            <a:latin typeface="Arial Narrow" panose="020B0606020202030204" pitchFamily="34" charset="0"/>
          </a:endParaRPr>
        </a:p>
      </dgm:t>
    </dgm:pt>
    <dgm:pt modelId="{C6586861-3671-41F7-B9D8-D682ACB9D398}" type="parTrans" cxnId="{3A44775A-E2A5-432B-AE00-3CEC921A6592}">
      <dgm:prSet/>
      <dgm:spPr/>
      <dgm:t>
        <a:bodyPr/>
        <a:lstStyle/>
        <a:p>
          <a:endParaRPr lang="en-US"/>
        </a:p>
      </dgm:t>
    </dgm:pt>
    <dgm:pt modelId="{4AD5F95B-25FE-40B7-A4B0-50AE0A5270F2}" type="sibTrans" cxnId="{3A44775A-E2A5-432B-AE00-3CEC921A6592}">
      <dgm:prSet/>
      <dgm:spPr/>
      <dgm:t>
        <a:bodyPr/>
        <a:lstStyle/>
        <a:p>
          <a:endParaRPr lang="en-US"/>
        </a:p>
      </dgm:t>
    </dgm:pt>
    <dgm:pt modelId="{C5C8E880-0045-4FE1-8839-BDD7646CB2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baseline="0" dirty="0">
              <a:latin typeface="Arial Narrow" panose="020B0606020202030204" pitchFamily="34" charset="0"/>
            </a:rPr>
            <a:t>Includes agency or other external third-party providers. </a:t>
          </a:r>
          <a:endParaRPr lang="en-US" sz="1400" dirty="0">
            <a:latin typeface="Arial Narrow" panose="020B0606020202030204" pitchFamily="34" charset="0"/>
          </a:endParaRPr>
        </a:p>
      </dgm:t>
    </dgm:pt>
    <dgm:pt modelId="{9617F255-F6D7-4FAE-9310-8A8A532D2D1D}" type="parTrans" cxnId="{2FFEF121-7E19-4BD6-BF98-212FF59FD42F}">
      <dgm:prSet/>
      <dgm:spPr/>
      <dgm:t>
        <a:bodyPr/>
        <a:lstStyle/>
        <a:p>
          <a:endParaRPr lang="en-US"/>
        </a:p>
      </dgm:t>
    </dgm:pt>
    <dgm:pt modelId="{9B0F2365-6C0E-4AA7-ABC7-D97A3761020C}" type="sibTrans" cxnId="{2FFEF121-7E19-4BD6-BF98-212FF59FD42F}">
      <dgm:prSet/>
      <dgm:spPr/>
      <dgm:t>
        <a:bodyPr/>
        <a:lstStyle/>
        <a:p>
          <a:endParaRPr lang="en-US"/>
        </a:p>
      </dgm:t>
    </dgm:pt>
    <dgm:pt modelId="{CB419C5D-6991-4ED5-9AF3-1A464F68EC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baseline="0" dirty="0">
              <a:latin typeface="Arial Narrow" panose="020B0606020202030204" pitchFamily="34" charset="0"/>
            </a:rPr>
            <a:t>Organisations must assure themselves that the agency carries out pre-employment checks in compliance with NHS Employment Check Standards.</a:t>
          </a:r>
          <a:endParaRPr lang="en-US" sz="1400" dirty="0">
            <a:latin typeface="Arial Narrow" panose="020B0606020202030204" pitchFamily="34" charset="0"/>
          </a:endParaRPr>
        </a:p>
      </dgm:t>
    </dgm:pt>
    <dgm:pt modelId="{E1F315E5-6758-479B-BAEF-0E1008264FA8}" type="parTrans" cxnId="{E11BDFC0-2796-44D9-B864-E65FFD720628}">
      <dgm:prSet/>
      <dgm:spPr/>
      <dgm:t>
        <a:bodyPr/>
        <a:lstStyle/>
        <a:p>
          <a:endParaRPr lang="en-US"/>
        </a:p>
      </dgm:t>
    </dgm:pt>
    <dgm:pt modelId="{D47A42FB-9B87-43A9-823B-77C6C28259CE}" type="sibTrans" cxnId="{E11BDFC0-2796-44D9-B864-E65FFD720628}">
      <dgm:prSet/>
      <dgm:spPr/>
      <dgm:t>
        <a:bodyPr/>
        <a:lstStyle/>
        <a:p>
          <a:endParaRPr lang="en-US"/>
        </a:p>
      </dgm:t>
    </dgm:pt>
    <dgm:pt modelId="{62C1A688-53A9-4FB0-9A26-84CEE24C9C10}" type="pres">
      <dgm:prSet presAssocID="{EFDBC62F-C392-42A1-A551-32E395C0BA23}" presName="root" presStyleCnt="0">
        <dgm:presLayoutVars>
          <dgm:dir/>
          <dgm:resizeHandles val="exact"/>
        </dgm:presLayoutVars>
      </dgm:prSet>
      <dgm:spPr/>
    </dgm:pt>
    <dgm:pt modelId="{B02E68A9-5263-48A2-BD28-11EF40333619}" type="pres">
      <dgm:prSet presAssocID="{D57835F7-31C7-4B6F-BF5E-81BE7437221B}" presName="compNode" presStyleCnt="0"/>
      <dgm:spPr/>
    </dgm:pt>
    <dgm:pt modelId="{C8790045-8422-4986-B0F3-ACA319FC199E}" type="pres">
      <dgm:prSet presAssocID="{D57835F7-31C7-4B6F-BF5E-81BE743722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d book with solid fill"/>
        </a:ext>
      </dgm:extLst>
    </dgm:pt>
    <dgm:pt modelId="{A3FB171F-1128-4359-AD5E-61A71A7E843F}" type="pres">
      <dgm:prSet presAssocID="{D57835F7-31C7-4B6F-BF5E-81BE7437221B}" presName="spaceRect" presStyleCnt="0"/>
      <dgm:spPr/>
    </dgm:pt>
    <dgm:pt modelId="{58F08950-183D-40B9-9798-E09A33D60CA5}" type="pres">
      <dgm:prSet presAssocID="{D57835F7-31C7-4B6F-BF5E-81BE7437221B}" presName="textRect" presStyleLbl="revTx" presStyleIdx="0" presStyleCnt="3">
        <dgm:presLayoutVars>
          <dgm:chMax val="1"/>
          <dgm:chPref val="1"/>
        </dgm:presLayoutVars>
      </dgm:prSet>
      <dgm:spPr/>
    </dgm:pt>
    <dgm:pt modelId="{601335AC-7D72-4679-BDCB-599C5D63B3C5}" type="pres">
      <dgm:prSet presAssocID="{4AD5F95B-25FE-40B7-A4B0-50AE0A5270F2}" presName="sibTrans" presStyleCnt="0"/>
      <dgm:spPr/>
    </dgm:pt>
    <dgm:pt modelId="{2B573E53-687C-4E36-AE3A-9898518FC47C}" type="pres">
      <dgm:prSet presAssocID="{C5C8E880-0045-4FE1-8839-BDD7646CB291}" presName="compNode" presStyleCnt="0"/>
      <dgm:spPr/>
    </dgm:pt>
    <dgm:pt modelId="{A4187285-AB8A-4F37-AB14-A4D030B44BDF}" type="pres">
      <dgm:prSet presAssocID="{C5C8E880-0045-4FE1-8839-BDD7646CB2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ress Book with solid fill"/>
        </a:ext>
      </dgm:extLst>
    </dgm:pt>
    <dgm:pt modelId="{CAB29EDC-0E4C-4F01-92B7-F7E4C19795DD}" type="pres">
      <dgm:prSet presAssocID="{C5C8E880-0045-4FE1-8839-BDD7646CB291}" presName="spaceRect" presStyleCnt="0"/>
      <dgm:spPr/>
    </dgm:pt>
    <dgm:pt modelId="{82B675B5-D9D9-4992-864A-4DF105C3759D}" type="pres">
      <dgm:prSet presAssocID="{C5C8E880-0045-4FE1-8839-BDD7646CB291}" presName="textRect" presStyleLbl="revTx" presStyleIdx="1" presStyleCnt="3">
        <dgm:presLayoutVars>
          <dgm:chMax val="1"/>
          <dgm:chPref val="1"/>
        </dgm:presLayoutVars>
      </dgm:prSet>
      <dgm:spPr/>
    </dgm:pt>
    <dgm:pt modelId="{A0E1CDFC-2D64-4F49-BEA7-52EB33F8E397}" type="pres">
      <dgm:prSet presAssocID="{9B0F2365-6C0E-4AA7-ABC7-D97A3761020C}" presName="sibTrans" presStyleCnt="0"/>
      <dgm:spPr/>
    </dgm:pt>
    <dgm:pt modelId="{F52105D1-6ACF-43D8-B685-4939C7E4E027}" type="pres">
      <dgm:prSet presAssocID="{CB419C5D-6991-4ED5-9AF3-1A464F68EC92}" presName="compNode" presStyleCnt="0"/>
      <dgm:spPr/>
    </dgm:pt>
    <dgm:pt modelId="{0F2B85AC-E801-41D3-BDE7-114E5C29FE5B}" type="pres">
      <dgm:prSet presAssocID="{CB419C5D-6991-4ED5-9AF3-1A464F68EC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9EE9426-9999-4534-B15B-831D2475B44F}" type="pres">
      <dgm:prSet presAssocID="{CB419C5D-6991-4ED5-9AF3-1A464F68EC92}" presName="spaceRect" presStyleCnt="0"/>
      <dgm:spPr/>
    </dgm:pt>
    <dgm:pt modelId="{D027E03B-0885-4E36-AB1E-AF359FD3CC94}" type="pres">
      <dgm:prSet presAssocID="{CB419C5D-6991-4ED5-9AF3-1A464F68EC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FFEF121-7E19-4BD6-BF98-212FF59FD42F}" srcId="{EFDBC62F-C392-42A1-A551-32E395C0BA23}" destId="{C5C8E880-0045-4FE1-8839-BDD7646CB291}" srcOrd="1" destOrd="0" parTransId="{9617F255-F6D7-4FAE-9310-8A8A532D2D1D}" sibTransId="{9B0F2365-6C0E-4AA7-ABC7-D97A3761020C}"/>
    <dgm:cxn modelId="{9A799240-D705-43B1-BD40-2F83EE6FF8EF}" type="presOf" srcId="{CB419C5D-6991-4ED5-9AF3-1A464F68EC92}" destId="{D027E03B-0885-4E36-AB1E-AF359FD3CC94}" srcOrd="0" destOrd="0" presId="urn:microsoft.com/office/officeart/2018/2/layout/IconLabelList"/>
    <dgm:cxn modelId="{2627EA75-240B-41D8-AC6E-F383A753BD88}" type="presOf" srcId="{D57835F7-31C7-4B6F-BF5E-81BE7437221B}" destId="{58F08950-183D-40B9-9798-E09A33D60CA5}" srcOrd="0" destOrd="0" presId="urn:microsoft.com/office/officeart/2018/2/layout/IconLabelList"/>
    <dgm:cxn modelId="{8F5C9659-558E-4D48-95A8-489BC4472001}" type="presOf" srcId="{EFDBC62F-C392-42A1-A551-32E395C0BA23}" destId="{62C1A688-53A9-4FB0-9A26-84CEE24C9C10}" srcOrd="0" destOrd="0" presId="urn:microsoft.com/office/officeart/2018/2/layout/IconLabelList"/>
    <dgm:cxn modelId="{3A44775A-E2A5-432B-AE00-3CEC921A6592}" srcId="{EFDBC62F-C392-42A1-A551-32E395C0BA23}" destId="{D57835F7-31C7-4B6F-BF5E-81BE7437221B}" srcOrd="0" destOrd="0" parTransId="{C6586861-3671-41F7-B9D8-D682ACB9D398}" sibTransId="{4AD5F95B-25FE-40B7-A4B0-50AE0A5270F2}"/>
    <dgm:cxn modelId="{E11BDFC0-2796-44D9-B864-E65FFD720628}" srcId="{EFDBC62F-C392-42A1-A551-32E395C0BA23}" destId="{CB419C5D-6991-4ED5-9AF3-1A464F68EC92}" srcOrd="2" destOrd="0" parTransId="{E1F315E5-6758-479B-BAEF-0E1008264FA8}" sibTransId="{D47A42FB-9B87-43A9-823B-77C6C28259CE}"/>
    <dgm:cxn modelId="{655A09EC-5194-4D19-A35B-F3DB5C27E5CF}" type="presOf" srcId="{C5C8E880-0045-4FE1-8839-BDD7646CB291}" destId="{82B675B5-D9D9-4992-864A-4DF105C3759D}" srcOrd="0" destOrd="0" presId="urn:microsoft.com/office/officeart/2018/2/layout/IconLabelList"/>
    <dgm:cxn modelId="{BA419EC0-4468-4B3B-A9C8-89352AFC630C}" type="presParOf" srcId="{62C1A688-53A9-4FB0-9A26-84CEE24C9C10}" destId="{B02E68A9-5263-48A2-BD28-11EF40333619}" srcOrd="0" destOrd="0" presId="urn:microsoft.com/office/officeart/2018/2/layout/IconLabelList"/>
    <dgm:cxn modelId="{3E9DB25F-EC8D-41A4-99BF-E0EB899ED9B1}" type="presParOf" srcId="{B02E68A9-5263-48A2-BD28-11EF40333619}" destId="{C8790045-8422-4986-B0F3-ACA319FC199E}" srcOrd="0" destOrd="0" presId="urn:microsoft.com/office/officeart/2018/2/layout/IconLabelList"/>
    <dgm:cxn modelId="{EF2234A9-2E17-48E6-93CD-D081B5FD91EC}" type="presParOf" srcId="{B02E68A9-5263-48A2-BD28-11EF40333619}" destId="{A3FB171F-1128-4359-AD5E-61A71A7E843F}" srcOrd="1" destOrd="0" presId="urn:microsoft.com/office/officeart/2018/2/layout/IconLabelList"/>
    <dgm:cxn modelId="{9157D3EC-9D98-4295-AA8F-79667DF532A2}" type="presParOf" srcId="{B02E68A9-5263-48A2-BD28-11EF40333619}" destId="{58F08950-183D-40B9-9798-E09A33D60CA5}" srcOrd="2" destOrd="0" presId="urn:microsoft.com/office/officeart/2018/2/layout/IconLabelList"/>
    <dgm:cxn modelId="{AE59C5E0-9204-4DDA-9568-897AE171747D}" type="presParOf" srcId="{62C1A688-53A9-4FB0-9A26-84CEE24C9C10}" destId="{601335AC-7D72-4679-BDCB-599C5D63B3C5}" srcOrd="1" destOrd="0" presId="urn:microsoft.com/office/officeart/2018/2/layout/IconLabelList"/>
    <dgm:cxn modelId="{DA3B6BFB-9F1E-49FA-B561-0F976C31CE57}" type="presParOf" srcId="{62C1A688-53A9-4FB0-9A26-84CEE24C9C10}" destId="{2B573E53-687C-4E36-AE3A-9898518FC47C}" srcOrd="2" destOrd="0" presId="urn:microsoft.com/office/officeart/2018/2/layout/IconLabelList"/>
    <dgm:cxn modelId="{BDBC290E-427A-4EF2-AB7E-7B7A96D6C3DB}" type="presParOf" srcId="{2B573E53-687C-4E36-AE3A-9898518FC47C}" destId="{A4187285-AB8A-4F37-AB14-A4D030B44BDF}" srcOrd="0" destOrd="0" presId="urn:microsoft.com/office/officeart/2018/2/layout/IconLabelList"/>
    <dgm:cxn modelId="{065B4679-83B7-49FE-9F81-8313490A44F9}" type="presParOf" srcId="{2B573E53-687C-4E36-AE3A-9898518FC47C}" destId="{CAB29EDC-0E4C-4F01-92B7-F7E4C19795DD}" srcOrd="1" destOrd="0" presId="urn:microsoft.com/office/officeart/2018/2/layout/IconLabelList"/>
    <dgm:cxn modelId="{E1C28B17-013A-44B4-AD50-AFAD1C222D6C}" type="presParOf" srcId="{2B573E53-687C-4E36-AE3A-9898518FC47C}" destId="{82B675B5-D9D9-4992-864A-4DF105C3759D}" srcOrd="2" destOrd="0" presId="urn:microsoft.com/office/officeart/2018/2/layout/IconLabelList"/>
    <dgm:cxn modelId="{79CFF291-F2D4-4371-B9EF-AE680DD4DBC2}" type="presParOf" srcId="{62C1A688-53A9-4FB0-9A26-84CEE24C9C10}" destId="{A0E1CDFC-2D64-4F49-BEA7-52EB33F8E397}" srcOrd="3" destOrd="0" presId="urn:microsoft.com/office/officeart/2018/2/layout/IconLabelList"/>
    <dgm:cxn modelId="{68154DC5-5611-46EB-8770-4A89F13761F4}" type="presParOf" srcId="{62C1A688-53A9-4FB0-9A26-84CEE24C9C10}" destId="{F52105D1-6ACF-43D8-B685-4939C7E4E027}" srcOrd="4" destOrd="0" presId="urn:microsoft.com/office/officeart/2018/2/layout/IconLabelList"/>
    <dgm:cxn modelId="{F9C3C28B-88A0-44FE-8B94-4FD0D24419AB}" type="presParOf" srcId="{F52105D1-6ACF-43D8-B685-4939C7E4E027}" destId="{0F2B85AC-E801-41D3-BDE7-114E5C29FE5B}" srcOrd="0" destOrd="0" presId="urn:microsoft.com/office/officeart/2018/2/layout/IconLabelList"/>
    <dgm:cxn modelId="{6B36C3BC-DAE4-4120-8188-DA8089261ED2}" type="presParOf" srcId="{F52105D1-6ACF-43D8-B685-4939C7E4E027}" destId="{39EE9426-9999-4534-B15B-831D2475B44F}" srcOrd="1" destOrd="0" presId="urn:microsoft.com/office/officeart/2018/2/layout/IconLabelList"/>
    <dgm:cxn modelId="{CE28C835-AA09-4832-AD5C-F6AE17B8F217}" type="presParOf" srcId="{F52105D1-6ACF-43D8-B685-4939C7E4E027}" destId="{D027E03B-0885-4E36-AB1E-AF359FD3CC9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90045-8422-4986-B0F3-ACA319FC199E}">
      <dsp:nvSpPr>
        <dsp:cNvPr id="0" name=""/>
        <dsp:cNvSpPr/>
      </dsp:nvSpPr>
      <dsp:spPr>
        <a:xfrm>
          <a:off x="509547" y="244866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08950-183D-40B9-9798-E09A33D60CA5}">
      <dsp:nvSpPr>
        <dsp:cNvPr id="0" name=""/>
        <dsp:cNvSpPr/>
      </dsp:nvSpPr>
      <dsp:spPr>
        <a:xfrm>
          <a:off x="14547" y="1416459"/>
          <a:ext cx="180000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>
              <a:latin typeface="Arial Narrow" panose="020B0606020202030204" pitchFamily="34" charset="0"/>
            </a:rPr>
            <a:t>Requirement under the NHS Standard Contract (General Condition 5.11). </a:t>
          </a:r>
          <a:endParaRPr lang="en-US" sz="1400" kern="1200" dirty="0">
            <a:latin typeface="Arial Narrow" panose="020B0606020202030204" pitchFamily="34" charset="0"/>
          </a:endParaRPr>
        </a:p>
      </dsp:txBody>
      <dsp:txXfrm>
        <a:off x="14547" y="1416459"/>
        <a:ext cx="1800000" cy="1237500"/>
      </dsp:txXfrm>
    </dsp:sp>
    <dsp:sp modelId="{A4187285-AB8A-4F37-AB14-A4D030B44BDF}">
      <dsp:nvSpPr>
        <dsp:cNvPr id="0" name=""/>
        <dsp:cNvSpPr/>
      </dsp:nvSpPr>
      <dsp:spPr>
        <a:xfrm>
          <a:off x="2624547" y="244866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675B5-D9D9-4992-864A-4DF105C3759D}">
      <dsp:nvSpPr>
        <dsp:cNvPr id="0" name=""/>
        <dsp:cNvSpPr/>
      </dsp:nvSpPr>
      <dsp:spPr>
        <a:xfrm>
          <a:off x="2129547" y="1416459"/>
          <a:ext cx="180000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>
              <a:latin typeface="Arial Narrow" panose="020B0606020202030204" pitchFamily="34" charset="0"/>
            </a:rPr>
            <a:t>Includes agency or other external third-party providers. </a:t>
          </a:r>
          <a:endParaRPr lang="en-US" sz="1400" kern="1200" dirty="0">
            <a:latin typeface="Arial Narrow" panose="020B0606020202030204" pitchFamily="34" charset="0"/>
          </a:endParaRPr>
        </a:p>
      </dsp:txBody>
      <dsp:txXfrm>
        <a:off x="2129547" y="1416459"/>
        <a:ext cx="1800000" cy="1237500"/>
      </dsp:txXfrm>
    </dsp:sp>
    <dsp:sp modelId="{0F2B85AC-E801-41D3-BDE7-114E5C29FE5B}">
      <dsp:nvSpPr>
        <dsp:cNvPr id="0" name=""/>
        <dsp:cNvSpPr/>
      </dsp:nvSpPr>
      <dsp:spPr>
        <a:xfrm>
          <a:off x="4739547" y="244866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7E03B-0885-4E36-AB1E-AF359FD3CC94}">
      <dsp:nvSpPr>
        <dsp:cNvPr id="0" name=""/>
        <dsp:cNvSpPr/>
      </dsp:nvSpPr>
      <dsp:spPr>
        <a:xfrm>
          <a:off x="4244547" y="1416459"/>
          <a:ext cx="180000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>
              <a:latin typeface="Arial Narrow" panose="020B0606020202030204" pitchFamily="34" charset="0"/>
            </a:rPr>
            <a:t>Organisations must assure themselves that the agency carries out pre-employment checks in compliance with NHS Employment Check Standards.</a:t>
          </a:r>
          <a:endParaRPr lang="en-US" sz="1400" kern="1200" dirty="0">
            <a:latin typeface="Arial Narrow" panose="020B0606020202030204" pitchFamily="34" charset="0"/>
          </a:endParaRPr>
        </a:p>
      </dsp:txBody>
      <dsp:txXfrm>
        <a:off x="4244547" y="1416459"/>
        <a:ext cx="1800000" cy="123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C811-0EC5-4888-9C7A-A1BA1C82075F}" type="datetimeFigureOut">
              <a:rPr lang="en-GB" smtClean="0"/>
              <a:t>02/08/2024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C6D5F-DA0C-48D0-B1AA-B5C98AF59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21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8D1C-E9C5-3AA0-DF09-1FF8085B9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8D2FF-71E0-AB74-8CEA-A15097737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50C99-6450-0F1D-4AB8-7309D025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209-420D-43B9-8D82-45F7DD19E08A}" type="datetimeFigureOut">
              <a:rPr lang="en-GB" smtClean="0"/>
              <a:t>02/08/2024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54187-E3AE-2A6B-0EAC-49D7634F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754C-6C7D-C172-311A-C9A1388A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C62E-C896-4B76-AE3E-BAB30BA9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8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C7F70-9F08-9184-2684-798C2714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B7657-6E65-74EF-B0B3-1D1CA578B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E6067-0480-F049-6A2C-943F2A9D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209-420D-43B9-8D82-45F7DD19E08A}" type="datetimeFigureOut">
              <a:rPr lang="en-GB" smtClean="0"/>
              <a:t>02/08/2024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F3014-1AC6-EA1F-C6FA-242AC5D5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C34BA-9B38-2FB8-B0AA-9FCE6662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C62E-C896-4B76-AE3E-BAB30BA9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5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20931-FB41-00B9-DC2E-12E745DB9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ABF59-5371-8AA4-E882-89DED9618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66C3-8F24-CD5E-706F-3FB3A4D1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209-420D-43B9-8D82-45F7DD19E08A}" type="datetimeFigureOut">
              <a:rPr lang="en-GB" smtClean="0"/>
              <a:t>02/08/2024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D99FA-AC40-8470-71B6-393DA49A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AF51E-B19A-A18A-DD72-0FC5CE3A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C62E-C896-4B76-AE3E-BAB30BA9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56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2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87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22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59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23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05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53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55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CB70-C2A4-67E8-19A4-6E92F758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571A-3361-16D9-4A2B-4B27B60AD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8967C-E869-CB6C-785F-40BE69C7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209-420D-43B9-8D82-45F7DD19E08A}" type="datetimeFigureOut">
              <a:rPr lang="en-GB" smtClean="0"/>
              <a:t>02/08/2024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66A8C-125E-B793-2D1F-040FA0C3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9A81A-495C-7947-411F-DA3A7213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C62E-C896-4B76-AE3E-BAB30BA9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737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607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86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7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2ED2-CA04-A5FA-1DE8-48ECEB21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EFF52-910D-0350-5CDB-91C9B77E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EB5B5-EFB6-3000-B328-6C65B5A9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209-420D-43B9-8D82-45F7DD19E08A}" type="datetimeFigureOut">
              <a:rPr lang="en-GB" smtClean="0"/>
              <a:t>02/08/2024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77897-A1AB-3552-4491-99CC1891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40AB-BA06-F09E-785D-3758A4BD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C62E-C896-4B76-AE3E-BAB30BA9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53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0F31-3904-7D73-7764-997628E2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67E23-011F-0237-61AA-56633875F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B5431-45C8-7AFB-AA2B-7FC5D21F4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570BA-38DF-3020-7F3D-E111EF72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209-420D-43B9-8D82-45F7DD19E08A}" type="datetimeFigureOut">
              <a:rPr lang="en-GB" smtClean="0"/>
              <a:t>02/08/2024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55518-DBFC-F69A-EE35-E373548D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D03BF-AC28-D56E-1C9C-6237B63F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C62E-C896-4B76-AE3E-BAB30BA9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7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723D-3244-9323-F312-FAEB8B74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FD427-DA9C-3907-F357-9FCB94DEA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9E11A-B831-EAF9-A8B5-3883CF9A1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55993-7B51-DC9E-F121-E8B97275E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18B56-0B24-5EF8-7C5B-6AA5007CF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B59FA-7994-EEAA-2E15-03235E9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209-420D-43B9-8D82-45F7DD19E08A}" type="datetimeFigureOut">
              <a:rPr lang="en-GB" smtClean="0"/>
              <a:t>02/08/2024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C039C-488D-1F52-546A-BD5C0C6A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0ED44-CCA6-E1E6-1DFA-76AAC314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C62E-C896-4B76-AE3E-BAB30BA9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8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7111-6A24-9374-9807-188DE03F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01A896-6D65-57CE-1410-BAC54323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209-420D-43B9-8D82-45F7DD19E08A}" type="datetimeFigureOut">
              <a:rPr lang="en-GB" smtClean="0"/>
              <a:t>02/08/2024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40B61-D858-3F96-AF7E-62F49876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5809C-6667-ED11-61F2-F7A83B53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C62E-C896-4B76-AE3E-BAB30BA9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4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728D5-4D60-CEC0-86D7-A3F5BD8D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209-420D-43B9-8D82-45F7DD19E08A}" type="datetimeFigureOut">
              <a:rPr lang="en-GB" smtClean="0"/>
              <a:t>02/08/2024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7FCF5-AF7E-A3D4-D5F7-23EF8F84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6C053-D2CC-140D-DFA3-58D31D34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C62E-C896-4B76-AE3E-BAB30BA9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1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7C4D-CB38-B217-6996-7B63D195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7A5A-8C0D-95B4-AE0E-B8783B9D3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080AA-EB39-F576-EB72-C7BB95B24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FC224-C153-2EE0-E80F-A201B2BF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209-420D-43B9-8D82-45F7DD19E08A}" type="datetimeFigureOut">
              <a:rPr lang="en-GB" smtClean="0"/>
              <a:t>02/08/2024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7D25A-5F91-5B9E-B04D-6BF340A2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7375E-BA12-7A0D-CD72-CC1EF683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C62E-C896-4B76-AE3E-BAB30BA9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2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EDEC-0142-B35B-FBCD-FC45A417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DE3DD-8F12-A71B-B279-5A73D1EF6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8A4-CA4A-7827-E446-038A8B434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80A85-4B86-129E-E566-2F4639FC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209-420D-43B9-8D82-45F7DD19E08A}" type="datetimeFigureOut">
              <a:rPr lang="en-GB" smtClean="0"/>
              <a:t>02/08/2024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49EE7-7A73-5410-0FCF-D83C5C21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91A46-A32B-D596-E9BC-E2C26885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C62E-C896-4B76-AE3E-BAB30BA9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8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00F1A-5152-127D-756B-81F2611B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21EDA-5DA1-46E9-7727-B7601EBB5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14C3A-9DF4-4C22-70C8-2D0E2921F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8209-420D-43B9-8D82-45F7DD19E08A}" type="datetimeFigureOut">
              <a:rPr lang="en-GB" smtClean="0"/>
              <a:t>02/08/2024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0AD52-F6E0-858B-D49F-6897F8C9D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DADF5-1825-3188-62D8-0E6CD04B2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C62E-C896-4B76-AE3E-BAB30BA9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45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Genev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  <a:cs typeface="Geneva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  <a:cs typeface="Geneva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  <a:cs typeface="Geneva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  <a:cs typeface="Geneva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Genev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Genev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Fc6t-c892A?feature=oembed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.nhs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XpB9pSETo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846964CA-F334-B2A4-9A69-3FF5CD7F53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57928E-7561-7256-3F77-9D09B5C63D3A}"/>
              </a:ext>
            </a:extLst>
          </p:cNvPr>
          <p:cNvSpPr txBox="1"/>
          <p:nvPr/>
        </p:nvSpPr>
        <p:spPr>
          <a:xfrm>
            <a:off x="572669" y="4704406"/>
            <a:ext cx="8580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Fraud, Bribery and Corruption Awareness</a:t>
            </a:r>
          </a:p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 in Recruitment Fraud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9BE84-8529-58AE-52F9-7080BCF29614}"/>
              </a:ext>
            </a:extLst>
          </p:cNvPr>
          <p:cNvSpPr txBox="1"/>
          <p:nvPr/>
        </p:nvSpPr>
        <p:spPr>
          <a:xfrm>
            <a:off x="572669" y="5658513"/>
            <a:ext cx="904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Colin Edwards - Local Counter Fraud Specialist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8B5F4-021C-5F4C-6FE7-EA14D9583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472" y="445830"/>
            <a:ext cx="3340898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3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2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374292" y="244442"/>
            <a:ext cx="5105400" cy="642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Potential </a:t>
            </a:r>
            <a:r>
              <a:rPr lang="en-US" sz="3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ed flags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3139AC5-453E-41C0-2427-E713D1B77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 bwMode="auto">
          <a:xfrm flipH="1">
            <a:off x="6105136" y="0"/>
            <a:ext cx="6086864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ED4BE65-D62C-AAC0-C2A2-E1AB868C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88" y="1131799"/>
            <a:ext cx="6991870" cy="5466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marL="342900" marR="0" lvl="0" indent="-2286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Stilted, impersonal language (robotic sounding or plain).</a:t>
            </a:r>
          </a:p>
          <a:p>
            <a:pPr marL="342900" marR="0" lvl="0" indent="-2286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Inconsistency in the language, writing style or tone of voice throughout application. </a:t>
            </a:r>
          </a:p>
          <a:p>
            <a:pPr marL="342900" marR="0" lvl="0" indent="-2286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The over-use of semi colons.</a:t>
            </a:r>
          </a:p>
          <a:p>
            <a:pPr marL="342900" marR="0" lvl="0" indent="-2286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Overly long or complex sentences that have a range of unusual vocabulary, patterns or phrases.</a:t>
            </a:r>
            <a:endParaRPr lang="en-US" altLang="en-US" sz="2000" dirty="0"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2286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Far reaching or unexplained gaps in employment. </a:t>
            </a:r>
          </a:p>
          <a:p>
            <a:pPr marL="342900" marR="0" lvl="0" indent="-2286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Content similar to or mirrors other applications (bulk applications).</a:t>
            </a:r>
          </a:p>
          <a:p>
            <a:pPr marL="342900" marR="0" lvl="0" indent="-2286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Incomplete answers on applications.</a:t>
            </a:r>
            <a:endParaRPr kumimoji="0" lang="en-US" alt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2286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noProof="0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No trace of previous employers with an e-footprint.</a:t>
            </a:r>
          </a:p>
          <a:p>
            <a:pPr marL="342900" marR="0" lvl="0" indent="-2286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Non-business emails used for references.</a:t>
            </a:r>
          </a:p>
          <a:p>
            <a:pPr marL="342900" marR="0" lvl="0" indent="-2286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Alternative managers/colleagues given as referees.</a:t>
            </a:r>
          </a:p>
          <a:p>
            <a:pPr marL="342900" marR="0" lvl="0" indent="-2286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No matching Identity documents / pictures.</a:t>
            </a:r>
          </a:p>
          <a:p>
            <a:pPr marL="342900" marR="0" lvl="0" indent="-2286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400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000" dirty="0"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rgbClr val="E40059"/>
              </a:buClr>
              <a:buSzTx/>
              <a:tabLst/>
              <a:defRPr/>
            </a:pPr>
            <a:r>
              <a:rPr lang="en-US" altLang="en-US" sz="2000" dirty="0">
                <a:solidFill>
                  <a:srgbClr val="990099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…………..</a:t>
            </a:r>
            <a:r>
              <a:rPr kumimoji="0" lang="en-US" altLang="en-US" sz="2000" b="0" i="0" u="none" strike="noStrike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If it doesn’t feel right, then </a:t>
            </a:r>
            <a:r>
              <a:rPr lang="en-US" altLang="en-US" sz="2000" dirty="0">
                <a:solidFill>
                  <a:srgbClr val="990099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make enquiries</a:t>
            </a:r>
            <a:r>
              <a:rPr kumimoji="0" lang="en-US" altLang="en-US" sz="2000" b="0" i="0" u="none" strike="noStrike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and gain assurance!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1C772-389A-0C88-77BF-32C239D66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201" y="5776892"/>
            <a:ext cx="2836751" cy="10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1068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ouple of plastic dolls sitting on the floor&#10;&#10;Description automatically generated">
            <a:extLst>
              <a:ext uri="{FF2B5EF4-FFF2-40B4-BE49-F238E27FC236}">
                <a16:creationId xmlns:a16="http://schemas.microsoft.com/office/drawing/2014/main" id="{9C475862-A772-DCE4-7470-76793F1946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C2CE974D-A6D0-3558-097A-F67DF2EC2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1" r="-1" b="-1"/>
          <a:stretch/>
        </p:blipFill>
        <p:spPr>
          <a:xfrm>
            <a:off x="4547919" y="3681401"/>
            <a:ext cx="7644081" cy="3176603"/>
          </a:xfrm>
          <a:prstGeom prst="rect">
            <a:avLst/>
          </a:prstGeom>
        </p:spPr>
      </p:pic>
      <p:sp>
        <p:nvSpPr>
          <p:cNvPr id="1071" name="Rectangle 107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Mitigate the Risk</a:t>
            </a:r>
          </a:p>
        </p:txBody>
      </p: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49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8" name="Rectangle 3117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D25AE-E26B-B6E4-F873-3B5297FBBE71}"/>
              </a:ext>
            </a:extLst>
          </p:cNvPr>
          <p:cNvSpPr txBox="1"/>
          <p:nvPr/>
        </p:nvSpPr>
        <p:spPr>
          <a:xfrm>
            <a:off x="5457821" y="4023679"/>
            <a:ext cx="6004627" cy="2568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Keep true to the Standards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kern="1200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Identity checks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Criminal record checks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Work health assessments standard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Professional registration and qualification checks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Right to work checks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Employment history and reference checks </a:t>
            </a:r>
            <a:endParaRPr lang="en-US" sz="2200" kern="1200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838200" y="2219785"/>
            <a:ext cx="4619621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8" name="Picture 7" descr="A close up of a keyboard&#10;&#10;Description automatically generated">
            <a:extLst>
              <a:ext uri="{FF2B5EF4-FFF2-40B4-BE49-F238E27FC236}">
                <a16:creationId xmlns:a16="http://schemas.microsoft.com/office/drawing/2014/main" id="{589D8A64-4E43-BC58-C0C9-93D428DCA4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2892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DF939-8B15-9816-0CC5-5F79A955C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260" y="146701"/>
            <a:ext cx="2452931" cy="912952"/>
          </a:xfrm>
          <a:prstGeom prst="rect">
            <a:avLst/>
          </a:prstGeom>
        </p:spPr>
      </p:pic>
      <p:graphicFrame>
        <p:nvGraphicFramePr>
          <p:cNvPr id="3120" name="TextBox 2">
            <a:extLst>
              <a:ext uri="{FF2B5EF4-FFF2-40B4-BE49-F238E27FC236}">
                <a16:creationId xmlns:a16="http://schemas.microsoft.com/office/drawing/2014/main" id="{55963DAE-B11A-0B72-6F0B-11505D9CA1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010965"/>
              </p:ext>
            </p:extLst>
          </p:nvPr>
        </p:nvGraphicFramePr>
        <p:xfrm>
          <a:off x="5679390" y="1402970"/>
          <a:ext cx="6059095" cy="289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689F030-1B4E-FB4B-7845-BDB05948620C}"/>
              </a:ext>
            </a:extLst>
          </p:cNvPr>
          <p:cNvSpPr txBox="1"/>
          <p:nvPr/>
        </p:nvSpPr>
        <p:spPr>
          <a:xfrm>
            <a:off x="5457821" y="859598"/>
            <a:ext cx="66913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NHS Employers ‘Pre-employment checks’ Standards</a:t>
            </a:r>
            <a:endParaRPr lang="en-GB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2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5560651" y="879154"/>
            <a:ext cx="5901036" cy="105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What can we do to mitigate the risk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B3343-B1B4-FD9F-BDA2-407FE497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361" y="1"/>
            <a:ext cx="2547011" cy="9551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74BE35-9530-131B-A4F6-ECC9819362FC}"/>
              </a:ext>
            </a:extLst>
          </p:cNvPr>
          <p:cNvSpPr txBox="1"/>
          <p:nvPr/>
        </p:nvSpPr>
        <p:spPr>
          <a:xfrm>
            <a:off x="5189507" y="1423661"/>
            <a:ext cx="694565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" panose="020B0606020202030204" pitchFamily="34" charset="0"/>
              </a:rPr>
              <a:t>Use an AI app to establish whether the answers given to application questions are similar or the same as presented by a candidate.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" panose="020B0606020202030204" pitchFamily="34" charset="0"/>
              </a:rPr>
              <a:t>Use screening software that is designed to detect/identify AI generated content (although the accuracy of these tools is questionable and not verifiable).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" panose="020B0606020202030204" pitchFamily="34" charset="0"/>
              </a:rPr>
              <a:t>Add a statement or disclaimer to job descriptions and application forms advising that the use of AI is monitored and if applicants have used it then they are required to declare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" panose="020B0606020202030204" pitchFamily="34" charset="0"/>
              </a:rPr>
              <a:t>Design application forms to contain appropriate, role-based specific questions to establish that a candidate has the depth of understanding that is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" panose="020B0606020202030204" pitchFamily="34" charset="0"/>
              </a:rPr>
              <a:t>Update and design policies to cater for the use of AI and provide instructions as to what is and is not acceptable?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" panose="020B0606020202030204" pitchFamily="34" charset="0"/>
              </a:rPr>
              <a:t>Cross check against other applications (sifting, similarities).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" panose="020B0606020202030204" pitchFamily="34" charset="0"/>
              </a:rPr>
              <a:t>Ensure that an interviewer is a person who meets with the candidate in person on day one of their employment. Check identity documents!!!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D2C3F-C48A-6A08-CB84-04F49F498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50" y="19396"/>
            <a:ext cx="5560651" cy="382190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AA06BF-C374-1047-E562-FF29A70C2176}"/>
              </a:ext>
            </a:extLst>
          </p:cNvPr>
          <p:cNvSpPr/>
          <p:nvPr/>
        </p:nvSpPr>
        <p:spPr>
          <a:xfrm>
            <a:off x="445492" y="4512251"/>
            <a:ext cx="4298523" cy="16567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There is no official marketed technology to detect AI. However, …….</a:t>
            </a:r>
            <a:endParaRPr lang="en-GB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29" name="Rectangle 31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566597" y="401339"/>
            <a:ext cx="6051486" cy="1762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Working</a:t>
            </a:r>
            <a:r>
              <a:rPr lang="en-US" sz="44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 Together to Reduce the Risk</a:t>
            </a:r>
            <a:endParaRPr kumimoji="0" lang="en-US" sz="4400" i="0" u="none" strike="noStrike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ED4BE65-D62C-AAC0-C2A2-E1AB868C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834" y="2333297"/>
            <a:ext cx="5609683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marL="342900" lvl="0"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 Narrow" panose="020B0606020202030204" pitchFamily="34" charset="0"/>
                <a:ea typeface="+mn-ea"/>
                <a:cs typeface="+mn-cs"/>
              </a:rPr>
              <a:t>Set the standards.</a:t>
            </a:r>
          </a:p>
          <a:p>
            <a:pPr marL="342900" lvl="0"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 Narrow" panose="020B0606020202030204" pitchFamily="34" charset="0"/>
                <a:ea typeface="+mn-ea"/>
                <a:cs typeface="+mn-cs"/>
              </a:rPr>
              <a:t>Follow the advice.</a:t>
            </a:r>
          </a:p>
          <a:p>
            <a:pPr marL="342900" lvl="0"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 Narrow" panose="020B0606020202030204" pitchFamily="34" charset="0"/>
                <a:ea typeface="+mn-ea"/>
                <a:cs typeface="+mn-cs"/>
              </a:rPr>
              <a:t>Don’t wait – be innovative!</a:t>
            </a:r>
          </a:p>
          <a:p>
            <a:pPr marL="342900" lvl="0"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 Narrow" panose="020B0606020202030204" pitchFamily="34" charset="0"/>
                <a:ea typeface="+mn-ea"/>
                <a:cs typeface="+mn-cs"/>
              </a:rPr>
              <a:t>Check where things seem wrong.</a:t>
            </a:r>
          </a:p>
          <a:p>
            <a:pPr marL="342900" lvl="0"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 Narrow" panose="020B0606020202030204" pitchFamily="34" charset="0"/>
                <a:ea typeface="+mn-ea"/>
                <a:cs typeface="+mn-cs"/>
              </a:rPr>
              <a:t>Deal with issues promptly – its okay to challenge!</a:t>
            </a:r>
          </a:p>
          <a:p>
            <a:pPr marL="342900" lvl="0"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 Narrow" panose="020B0606020202030204" pitchFamily="34" charset="0"/>
                <a:ea typeface="+mn-ea"/>
                <a:cs typeface="+mn-cs"/>
              </a:rPr>
              <a:t>Enforce policies, guidance and best practice.</a:t>
            </a:r>
            <a:endParaRPr kumimoji="0" lang="en-US" alt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lvl="0"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 Narrow" panose="020B0606020202030204" pitchFamily="34" charset="0"/>
                <a:ea typeface="+mn-ea"/>
                <a:cs typeface="+mn-cs"/>
              </a:rPr>
              <a:t>Circulate fraud awareness material.</a:t>
            </a:r>
          </a:p>
          <a:p>
            <a:pPr marL="342900" lvl="0"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 Narrow" panose="020B0606020202030204" pitchFamily="34" charset="0"/>
                <a:ea typeface="+mn-ea"/>
                <a:cs typeface="+mn-cs"/>
              </a:rPr>
              <a:t>Raise Concerns (Contact LCFS for advice).</a:t>
            </a:r>
          </a:p>
        </p:txBody>
      </p:sp>
      <p:pic>
        <p:nvPicPr>
          <p:cNvPr id="7" name="Picture 6" descr="A person wearing sunglasses and a mask&#10;&#10;Description automatically generated">
            <a:extLst>
              <a:ext uri="{FF2B5EF4-FFF2-40B4-BE49-F238E27FC236}">
                <a16:creationId xmlns:a16="http://schemas.microsoft.com/office/drawing/2014/main" id="{48F624FC-85E7-AAF9-F368-B8772B6C0E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94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6726399" y="74275"/>
            <a:ext cx="5260389" cy="1689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1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What is the Risk?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81C2B-B777-1A92-8445-1136C07F43AE}"/>
              </a:ext>
            </a:extLst>
          </p:cNvPr>
          <p:cNvSpPr txBox="1"/>
          <p:nvPr/>
        </p:nvSpPr>
        <p:spPr>
          <a:xfrm>
            <a:off x="6637260" y="1611517"/>
            <a:ext cx="4770105" cy="477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Narrow" panose="020B0606020202030204" pitchFamily="34" charset="0"/>
              </a:rPr>
              <a:t>Patient harm.</a:t>
            </a:r>
          </a:p>
          <a:p>
            <a:pPr marL="4572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Staff can be sanctioned – loss of job, career.</a:t>
            </a:r>
          </a:p>
          <a:p>
            <a:pPr marL="4572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 Narrow" panose="020B0606020202030204" pitchFamily="34" charset="0"/>
              </a:rPr>
              <a:t>Financial loss to the NHS.</a:t>
            </a:r>
          </a:p>
          <a:p>
            <a:pPr marL="4572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 Narrow" panose="020B0606020202030204" pitchFamily="34" charset="0"/>
              </a:rPr>
              <a:t>Adverse media attention. </a:t>
            </a:r>
          </a:p>
          <a:p>
            <a:pPr marL="4572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 Narrow" panose="020B0606020202030204" pitchFamily="34" charset="0"/>
              </a:rPr>
              <a:t>Lack of trust in the NHS services.</a:t>
            </a:r>
          </a:p>
          <a:p>
            <a:pPr marL="4572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 Narrow" panose="020B0606020202030204" pitchFamily="34" charset="0"/>
              </a:rPr>
              <a:t>Non-compliance with regulations – sanctions.</a:t>
            </a:r>
          </a:p>
          <a:p>
            <a:pPr marL="4572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 Narrow" panose="020B0606020202030204" pitchFamily="34" charset="0"/>
              </a:rPr>
              <a:t>Care Quality Commission reports.</a:t>
            </a:r>
          </a:p>
          <a:p>
            <a:pPr marL="4572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latin typeface="Arial Narrow" panose="020B0606020202030204" pitchFamily="34" charset="0"/>
              </a:rPr>
              <a:t>Inadvertently exclude potential candidates in the talent pool by being intolerant to AI.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FD6BA-EA83-2123-B6C6-7E8FAEFBE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795" y="6003604"/>
            <a:ext cx="2278387" cy="854395"/>
          </a:xfrm>
          <a:prstGeom prst="rect">
            <a:avLst/>
          </a:prstGeom>
        </p:spPr>
      </p:pic>
      <p:pic>
        <p:nvPicPr>
          <p:cNvPr id="7" name="Picture 6" descr="A computer screen with text&#10;&#10;Description automatically generated">
            <a:extLst>
              <a:ext uri="{FF2B5EF4-FFF2-40B4-BE49-F238E27FC236}">
                <a16:creationId xmlns:a16="http://schemas.microsoft.com/office/drawing/2014/main" id="{DAEF6FE7-B11E-74DF-FD1A-F53FB68FF1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44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Rectangle 1095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group of women in a glass case&#10;&#10;Description automatically generated with medium confidence">
            <a:extLst>
              <a:ext uri="{FF2B5EF4-FFF2-40B4-BE49-F238E27FC236}">
                <a16:creationId xmlns:a16="http://schemas.microsoft.com/office/drawing/2014/main" id="{141A7C78-91E3-B0AE-C606-226162CF5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C2CE974D-A6D0-3558-097A-F67DF2EC2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1" r="-1" b="-1"/>
          <a:stretch/>
        </p:blipFill>
        <p:spPr>
          <a:xfrm>
            <a:off x="4547919" y="3681401"/>
            <a:ext cx="7644081" cy="3176603"/>
          </a:xfrm>
          <a:prstGeom prst="rect">
            <a:avLst/>
          </a:prstGeom>
        </p:spPr>
      </p:pic>
      <p:sp>
        <p:nvSpPr>
          <p:cNvPr id="1098" name="Rectangle 109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lang="en-GB" sz="5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Final</a:t>
            </a: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Word and Reporting Concerns </a:t>
            </a:r>
          </a:p>
        </p:txBody>
      </p:sp>
      <p:cxnSp>
        <p:nvCxnSpPr>
          <p:cNvPr id="1100" name="Straight Connector 109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682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3877630" y="239045"/>
            <a:ext cx="7749768" cy="679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“90% people cannot tell the difference”</a:t>
            </a:r>
          </a:p>
        </p:txBody>
      </p:sp>
      <p:pic>
        <p:nvPicPr>
          <p:cNvPr id="10" name="Picture 9" descr="A group of blue lights&#10;&#10;Description automatically generated">
            <a:extLst>
              <a:ext uri="{FF2B5EF4-FFF2-40B4-BE49-F238E27FC236}">
                <a16:creationId xmlns:a16="http://schemas.microsoft.com/office/drawing/2014/main" id="{BC280CDC-B640-F13A-84C0-386E793390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-13873"/>
            <a:ext cx="3316078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cene3d>
            <a:camera prst="orthographicFront">
              <a:rot lat="0" lon="20999997" rev="0"/>
            </a:camera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B70E78-7487-8638-403E-5767E7030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628" y="5898568"/>
            <a:ext cx="2445745" cy="931194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79531B6-4A90-CC89-7508-E8D921D3E9EB}"/>
              </a:ext>
            </a:extLst>
          </p:cNvPr>
          <p:cNvSpPr txBox="1">
            <a:spLocks/>
          </p:cNvSpPr>
          <p:nvPr/>
        </p:nvSpPr>
        <p:spPr>
          <a:xfrm>
            <a:off x="664291" y="1959780"/>
            <a:ext cx="6585487" cy="4460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nline Media 2" title="Deepfake Example. Original/Deepfake Elon Musk.">
            <a:hlinkClick r:id="" action="ppaction://media"/>
            <a:extLst>
              <a:ext uri="{FF2B5EF4-FFF2-40B4-BE49-F238E27FC236}">
                <a16:creationId xmlns:a16="http://schemas.microsoft.com/office/drawing/2014/main" id="{0E43AB47-C51D-2EF2-DBE7-F3C2570081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51588" y="1411360"/>
            <a:ext cx="7929685" cy="44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4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70E78-7487-8638-403E-5767E7030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997" y="271016"/>
            <a:ext cx="2979134" cy="1114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690AA4-562C-0273-4342-5611CE142ADB}"/>
              </a:ext>
            </a:extLst>
          </p:cNvPr>
          <p:cNvSpPr txBox="1"/>
          <p:nvPr/>
        </p:nvSpPr>
        <p:spPr>
          <a:xfrm>
            <a:off x="917196" y="941055"/>
            <a:ext cx="7956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4472C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Actions to take away …..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54C4D12-A5EF-8661-0838-D0E978FA1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96" y="2195869"/>
            <a:ext cx="10010337" cy="350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Geneva" pitchFamily="-106" charset="-128"/>
                <a:cs typeface="Arial" panose="020B0604020202020204" pitchFamily="34" charset="0"/>
              </a:rPr>
              <a:t>Review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Geneva" pitchFamily="-106" charset="-128"/>
                <a:cs typeface="Arial" panose="020B0604020202020204" pitchFamily="34" charset="0"/>
              </a:rPr>
              <a:t> policies and processes to consider and reference AI.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Geneva" pitchFamily="-106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 Narrow" panose="020B0606020202030204" pitchFamily="34" charset="0"/>
                <a:ea typeface="Geneva" pitchFamily="-106" charset="-128"/>
                <a:cs typeface="Arial" panose="020B0604020202020204" pitchFamily="34" charset="0"/>
              </a:rPr>
              <a:t>Consider adding in a declaration to applications and interviews to ensure applicants disclose the use of AI.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 Narrow" panose="020B0606020202030204" pitchFamily="34" charset="0"/>
                <a:ea typeface="Geneva" pitchFamily="-106" charset="-128"/>
                <a:cs typeface="Arial" panose="020B0604020202020204" pitchFamily="34" charset="0"/>
              </a:rPr>
              <a:t>Maintain awareness – keep up to date with technology developments.</a:t>
            </a:r>
            <a:endParaRPr lang="en-GB" dirty="0">
              <a:solidFill>
                <a:srgbClr val="000000"/>
              </a:solidFill>
              <a:latin typeface="Arial Narrow" panose="020B0606020202030204" pitchFamily="34" charset="0"/>
              <a:ea typeface="Geneva" pitchFamily="-106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Geneva" pitchFamily="-106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4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70E78-7487-8638-403E-5767E7030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997" y="271016"/>
            <a:ext cx="2979134" cy="1114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690AA4-562C-0273-4342-5611CE142ADB}"/>
              </a:ext>
            </a:extLst>
          </p:cNvPr>
          <p:cNvSpPr txBox="1"/>
          <p:nvPr/>
        </p:nvSpPr>
        <p:spPr>
          <a:xfrm>
            <a:off x="917196" y="941055"/>
            <a:ext cx="7956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Reporting Concerns.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54C4D12-A5EF-8661-0838-D0E978FA1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96" y="2195869"/>
            <a:ext cx="10010337" cy="341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Arial Narrow" panose="020B0606020202030204" pitchFamily="34" charset="0"/>
                <a:ea typeface="Geneva" pitchFamily="-106" charset="-128"/>
                <a:cs typeface="Arial" panose="020B0604020202020204" pitchFamily="34" charset="0"/>
              </a:rPr>
              <a:t>Report your concerns to your Local Counter Fraud Specialist or to the NHS Counter Fraud Authority.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Arial Narrow" panose="020B0606020202030204" pitchFamily="34" charset="0"/>
                <a:ea typeface="Geneva" pitchFamily="-106" charset="-128"/>
                <a:cs typeface="Arial" panose="020B0604020202020204" pitchFamily="34" charset="0"/>
              </a:rPr>
              <a:t>Keep your concerns confidential – remember the wider you report the more chance of undermining a case.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Arial Narrow" panose="020B0606020202030204" pitchFamily="34" charset="0"/>
                <a:ea typeface="Geneva" pitchFamily="-106" charset="-128"/>
                <a:cs typeface="Arial" panose="020B0604020202020204" pitchFamily="34" charset="0"/>
              </a:rPr>
              <a:t>Consult your organisation’s Fraud, Bribery and Corruption Policy.</a:t>
            </a:r>
            <a:endParaRPr lang="en-GB" dirty="0">
              <a:solidFill>
                <a:srgbClr val="000000"/>
              </a:solidFill>
              <a:latin typeface="Arial Narrow" panose="020B0606020202030204" pitchFamily="34" charset="0"/>
              <a:ea typeface="Geneva" pitchFamily="-106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105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obot sitting in a yoga pose&#10;&#10;Description automatically generated">
            <a:extLst>
              <a:ext uri="{FF2B5EF4-FFF2-40B4-BE49-F238E27FC236}">
                <a16:creationId xmlns:a16="http://schemas.microsoft.com/office/drawing/2014/main" id="{CFD94F33-FD61-41C3-D6C8-1A9E06774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CE974D-A6D0-3558-097A-F67DF2EC2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1" r="-1" b="-1"/>
          <a:stretch/>
        </p:blipFill>
        <p:spPr>
          <a:xfrm>
            <a:off x="4547919" y="3681401"/>
            <a:ext cx="7644081" cy="3176603"/>
          </a:xfrm>
          <a:prstGeom prst="rect">
            <a:avLst/>
          </a:prstGeom>
        </p:spPr>
      </p:pic>
      <p:sp>
        <p:nvSpPr>
          <p:cNvPr id="1053" name="Rectangle 105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Artificial Intelligence (AI)?</a:t>
            </a:r>
          </a:p>
        </p:txBody>
      </p: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34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4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70E78-7487-8638-403E-5767E7030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997" y="5743543"/>
            <a:ext cx="2979134" cy="1114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53F0B7-50CF-81B5-5FF1-59C57EB8FCE9}"/>
              </a:ext>
            </a:extLst>
          </p:cNvPr>
          <p:cNvSpPr txBox="1"/>
          <p:nvPr/>
        </p:nvSpPr>
        <p:spPr>
          <a:xfrm>
            <a:off x="489887" y="613918"/>
            <a:ext cx="72233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Contacting the Local Counter Fraud Specialist or the NHS Counter Fraud Authority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D786BB3-FB90-64E8-CF34-F7A4D39A9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14" y="1691136"/>
            <a:ext cx="5348700" cy="34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E40059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Arial Narrow" panose="020B0606020202030204" pitchFamily="34" charset="0"/>
                <a:ea typeface="Geneva" pitchFamily="-106" charset="-128"/>
                <a:cs typeface="Arial" panose="020B0604020202020204" pitchFamily="34" charset="0"/>
              </a:rPr>
              <a:t>Your organisation webpages.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E40059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Arial Narrow" panose="020B0606020202030204" pitchFamily="34" charset="0"/>
                <a:ea typeface="Geneva" pitchFamily="-106" charset="-128"/>
                <a:cs typeface="Arial" panose="020B0604020202020204" pitchFamily="34" charset="0"/>
              </a:rPr>
              <a:t>The organisation’s Fraud, Bribery and Corruption Policy.  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E40059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Arial Narrow" panose="020B0606020202030204" pitchFamily="34" charset="0"/>
                <a:ea typeface="Geneva" pitchFamily="-106" charset="-128"/>
                <a:cs typeface="Arial" panose="020B0604020202020204" pitchFamily="34" charset="0"/>
              </a:rPr>
              <a:t>Counter Fraud Authority website: </a:t>
            </a:r>
            <a:r>
              <a:rPr lang="en-GB" sz="2800" dirty="0">
                <a:solidFill>
                  <a:srgbClr val="000000"/>
                </a:solidFill>
                <a:latin typeface="Arial Narrow" panose="020B0606020202030204" pitchFamily="34" charset="0"/>
                <a:ea typeface="Geneva" pitchFamily="-106" charset="-128"/>
                <a:cs typeface="Arial" panose="020B0604020202020204" pitchFamily="34" charset="0"/>
                <a:hlinkClick r:id="rId3"/>
              </a:rPr>
              <a:t>www.cfa.nhs.uk</a:t>
            </a:r>
            <a:r>
              <a:rPr lang="en-GB" sz="2800" dirty="0">
                <a:solidFill>
                  <a:srgbClr val="000000"/>
                </a:solidFill>
                <a:latin typeface="Arial Narrow" panose="020B0606020202030204" pitchFamily="34" charset="0"/>
                <a:ea typeface="Geneva" pitchFamily="-106" charset="-128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1" name="Graphic 10" descr="Group outline">
            <a:extLst>
              <a:ext uri="{FF2B5EF4-FFF2-40B4-BE49-F238E27FC236}">
                <a16:creationId xmlns:a16="http://schemas.microsoft.com/office/drawing/2014/main" id="{7EA1DD62-96A9-8BF0-70CE-47E59B599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8446" y="3784562"/>
            <a:ext cx="2794029" cy="21339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E1AD08-6E0E-8BD5-4190-3D82B1E6DFD8}"/>
              </a:ext>
            </a:extLst>
          </p:cNvPr>
          <p:cNvSpPr txBox="1"/>
          <p:nvPr/>
        </p:nvSpPr>
        <p:spPr>
          <a:xfrm>
            <a:off x="6020553" y="1691136"/>
            <a:ext cx="4869814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fraud affects us all.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Together, we can make a difference!</a:t>
            </a:r>
            <a:endParaRPr lang="en-US" alt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A572C-B9E0-CD76-0AB6-C1AB01425152}"/>
              </a:ext>
            </a:extLst>
          </p:cNvPr>
          <p:cNvSpPr txBox="1"/>
          <p:nvPr/>
        </p:nvSpPr>
        <p:spPr>
          <a:xfrm>
            <a:off x="6241774" y="132202"/>
            <a:ext cx="5999777" cy="797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What is Artificial Intelligence (AI)? </a:t>
            </a:r>
          </a:p>
        </p:txBody>
      </p:sp>
      <p:pic>
        <p:nvPicPr>
          <p:cNvPr id="15" name="Picture 14" descr="A keyboard on a screen&#10;&#10;Description automatically generated">
            <a:extLst>
              <a:ext uri="{FF2B5EF4-FFF2-40B4-BE49-F238E27FC236}">
                <a16:creationId xmlns:a16="http://schemas.microsoft.com/office/drawing/2014/main" id="{493EBA29-4899-E945-66F7-B6900586B3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"/>
            <a:ext cx="6241754" cy="4285551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3631DD-D62B-A65B-F200-302D64DDE24D}"/>
              </a:ext>
            </a:extLst>
          </p:cNvPr>
          <p:cNvSpPr txBox="1"/>
          <p:nvPr/>
        </p:nvSpPr>
        <p:spPr>
          <a:xfrm>
            <a:off x="6094476" y="1159819"/>
            <a:ext cx="5248663" cy="5153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 Narrow" panose="020B0606020202030204" pitchFamily="34" charset="0"/>
              </a:rPr>
              <a:t>AI is the science of making machines that can think like humans.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 Narrow" panose="020B0606020202030204" pitchFamily="34" charset="0"/>
              </a:rPr>
              <a:t>AI can do things that are considered "smart" such as reasoning, making decisions or solving problems.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 Narrow" panose="020B0606020202030204" pitchFamily="34" charset="0"/>
              </a:rPr>
              <a:t>AI is technology that can process large amounts of data in ways that humans cannot.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 Narrow" panose="020B0606020202030204" pitchFamily="34" charset="0"/>
              </a:rPr>
              <a:t>AI is to be able to do things such as recognise patterns, make decisions, and judge like humans.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F684E9-05EA-ACB1-5672-E1345766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51" y="5769419"/>
            <a:ext cx="2924787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3877630" y="239045"/>
            <a:ext cx="7749768" cy="679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Should we be worried and how good is AI?</a:t>
            </a:r>
          </a:p>
        </p:txBody>
      </p:sp>
      <p:pic>
        <p:nvPicPr>
          <p:cNvPr id="10" name="Picture 9" descr="A group of blue lights&#10;&#10;Description automatically generated">
            <a:extLst>
              <a:ext uri="{FF2B5EF4-FFF2-40B4-BE49-F238E27FC236}">
                <a16:creationId xmlns:a16="http://schemas.microsoft.com/office/drawing/2014/main" id="{BC280CDC-B640-F13A-84C0-386E793390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-13873"/>
            <a:ext cx="3316078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cene3d>
            <a:camera prst="orthographicFront">
              <a:rot lat="0" lon="20999997" rev="0"/>
            </a:camera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B70E78-7487-8638-403E-5767E7030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628" y="5898568"/>
            <a:ext cx="2445745" cy="931194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79531B6-4A90-CC89-7508-E8D921D3E9EB}"/>
              </a:ext>
            </a:extLst>
          </p:cNvPr>
          <p:cNvSpPr txBox="1">
            <a:spLocks/>
          </p:cNvSpPr>
          <p:nvPr/>
        </p:nvSpPr>
        <p:spPr>
          <a:xfrm>
            <a:off x="664291" y="1959780"/>
            <a:ext cx="6585487" cy="4460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B653D1C6-7317-6D17-972C-776F1AC27D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16077" y="962597"/>
            <a:ext cx="8675127" cy="490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889AE703-9EC1-473D-8723-8E991E88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omputer screen with green text&#10;&#10;Description automatically generated">
            <a:extLst>
              <a:ext uri="{FF2B5EF4-FFF2-40B4-BE49-F238E27FC236}">
                <a16:creationId xmlns:a16="http://schemas.microsoft.com/office/drawing/2014/main" id="{F75620B4-71F9-D343-D1DA-5D688DAA88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1296286" y="0"/>
            <a:ext cx="7229119" cy="6857990"/>
          </a:xfrm>
          <a:custGeom>
            <a:avLst/>
            <a:gdLst/>
            <a:ahLst/>
            <a:cxnLst/>
            <a:rect l="l" t="t" r="r" b="b"/>
            <a:pathLst>
              <a:path w="7534656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6478969" y="1103636"/>
            <a:ext cx="5163846" cy="11095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Deep Fake Video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2" name="TextBox 5">
            <a:extLst>
              <a:ext uri="{FF2B5EF4-FFF2-40B4-BE49-F238E27FC236}">
                <a16:creationId xmlns:a16="http://schemas.microsoft.com/office/drawing/2014/main" id="{40FE224E-6FA6-A972-7950-7EC622E647B3}"/>
              </a:ext>
            </a:extLst>
          </p:cNvPr>
          <p:cNvSpPr txBox="1"/>
          <p:nvPr/>
        </p:nvSpPr>
        <p:spPr>
          <a:xfrm>
            <a:off x="4130937" y="2602026"/>
            <a:ext cx="8177600" cy="4351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16000" indent="-2286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February 2024 – a company fell victim to a sophisticated scam that targeted its financial department. The attackers, used convincing AI-enabled deepfake technology to impersonate the company’s CFO.</a:t>
            </a:r>
          </a:p>
          <a:p>
            <a:pPr marL="216000" indent="-2286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From the deep fake video, fraudulent instructions were given to employees to transfer </a:t>
            </a:r>
            <a:r>
              <a:rPr lang="en-GB" dirty="0"/>
              <a:t>$25m to an offshore account</a:t>
            </a:r>
            <a:r>
              <a:rPr lang="en-US" dirty="0"/>
              <a:t>. </a:t>
            </a:r>
          </a:p>
          <a:p>
            <a:pPr marL="216000" indent="-2286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Perpetrators used AI to create a deepfake video of the CFO, imitating voice and facial expressions to perfection. </a:t>
            </a:r>
          </a:p>
          <a:p>
            <a:pPr marL="216000" indent="-2286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level of detail meant that employees did not spot the deception, even as the video instructed them to make an urgent and confidential money transfer. </a:t>
            </a:r>
          </a:p>
          <a:p>
            <a:pPr marL="216000" indent="-2286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scam took advantage on the trust and authority associated with the CFO, exploiting the human tendency to comply with instructions from senior personnel.</a:t>
            </a:r>
          </a:p>
          <a:p>
            <a:pPr marL="216000" indent="-2286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targeted company suffered a significant financial loss, and its reputation was damaged.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9E2098-0224-6318-3CA0-A23AAA7CB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909" y="274426"/>
            <a:ext cx="2981202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7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Rectangle 1059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group of wooden hands walking&#10;&#10;Description automatically generated">
            <a:extLst>
              <a:ext uri="{FF2B5EF4-FFF2-40B4-BE49-F238E27FC236}">
                <a16:creationId xmlns:a16="http://schemas.microsoft.com/office/drawing/2014/main" id="{85A2B252-DA34-AD31-6C8A-AF313A6762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CE974D-A6D0-3558-097A-F67DF2EC2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1" r="-1" b="-1"/>
          <a:stretch/>
        </p:blipFill>
        <p:spPr>
          <a:xfrm>
            <a:off x="4547919" y="3681401"/>
            <a:ext cx="7644081" cy="3176603"/>
          </a:xfrm>
          <a:prstGeom prst="rect">
            <a:avLst/>
          </a:prstGeom>
        </p:spPr>
      </p:pic>
      <p:sp>
        <p:nvSpPr>
          <p:cNvPr id="1062" name="Rectangle 106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Recruitment Fraud and AI</a:t>
            </a:r>
          </a:p>
        </p:txBody>
      </p: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6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889AE703-9EC1-473D-8723-8E991E88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4749378" y="-90001"/>
            <a:ext cx="7311731" cy="11095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 Narrow" panose="020B0004020202020204" pitchFamily="34" charset="0"/>
              </a:rPr>
              <a:t>How Does Morgan Freeman and </a:t>
            </a:r>
            <a:r>
              <a:rPr lang="en-US" sz="2800" dirty="0">
                <a:solidFill>
                  <a:schemeClr val="accent1"/>
                </a:solidFill>
                <a:latin typeface="Aptos Narrow" panose="020B0004020202020204" pitchFamily="34" charset="0"/>
              </a:rPr>
              <a:t>CFO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 Narrow" panose="020B0004020202020204" pitchFamily="34" charset="0"/>
              </a:rPr>
              <a:t>Deep Fake Videos Relate to AI in Recruitment Fraud? </a:t>
            </a:r>
          </a:p>
        </p:txBody>
      </p:sp>
      <p:sp>
        <p:nvSpPr>
          <p:cNvPr id="72" name="TextBox 5">
            <a:extLst>
              <a:ext uri="{FF2B5EF4-FFF2-40B4-BE49-F238E27FC236}">
                <a16:creationId xmlns:a16="http://schemas.microsoft.com/office/drawing/2014/main" id="{40FE224E-6FA6-A972-7950-7EC622E647B3}"/>
              </a:ext>
            </a:extLst>
          </p:cNvPr>
          <p:cNvSpPr txBox="1"/>
          <p:nvPr/>
        </p:nvSpPr>
        <p:spPr>
          <a:xfrm>
            <a:off x="4952999" y="3170934"/>
            <a:ext cx="7108112" cy="352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9E2098-0224-6318-3CA0-A23AAA7CB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750" y="5748432"/>
            <a:ext cx="2981202" cy="1109568"/>
          </a:xfrm>
          <a:prstGeom prst="rect">
            <a:avLst/>
          </a:prstGeom>
        </p:spPr>
      </p:pic>
      <p:pic>
        <p:nvPicPr>
          <p:cNvPr id="3" name="Picture 2" descr="A person walking in a room with lights&#10;&#10;Description automatically generated">
            <a:extLst>
              <a:ext uri="{FF2B5EF4-FFF2-40B4-BE49-F238E27FC236}">
                <a16:creationId xmlns:a16="http://schemas.microsoft.com/office/drawing/2014/main" id="{5DFB7B25-D786-17BE-9562-4B704636F4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5" y="0"/>
            <a:ext cx="457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5873C-6DD8-84EC-F344-FE9F67B3D3A1}"/>
              </a:ext>
            </a:extLst>
          </p:cNvPr>
          <p:cNvSpPr txBox="1"/>
          <p:nvPr/>
        </p:nvSpPr>
        <p:spPr>
          <a:xfrm>
            <a:off x="4697687" y="2604794"/>
            <a:ext cx="731173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484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Applicant deliberately provides false information (e.g., false qualifications).</a:t>
            </a:r>
          </a:p>
          <a:p>
            <a:pPr marL="342900" lvl="0" indent="-342900" defTabSz="48463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 Narrow" panose="020B0606020202030204" pitchFamily="34" charset="0"/>
                <a:cs typeface="Arial" panose="020B0604020202020204" pitchFamily="34" charset="0"/>
              </a:rPr>
              <a:t>Applicant omits to provide information (e.g., criminal conviction).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defTabSz="484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latin typeface="Arial Narrow" panose="020B0606020202030204" pitchFamily="34" charset="0"/>
                <a:cs typeface="Arial" panose="020B0604020202020204" pitchFamily="34" charset="0"/>
              </a:rPr>
              <a:t>Applicant embellishes information (e.g., work history responsibilities and/or experience).</a:t>
            </a:r>
          </a:p>
          <a:p>
            <a:pPr marL="342900" marR="0" lvl="0" indent="-342900" defTabSz="484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latin typeface="Arial Narrow" panose="020B0606020202030204" pitchFamily="34" charset="0"/>
                <a:cs typeface="Arial" panose="020B0604020202020204" pitchFamily="34" charset="0"/>
              </a:rPr>
              <a:t>Applicant colludes with others (e.g., to submit false references or with an agency regarding right to work). </a:t>
            </a:r>
          </a:p>
          <a:p>
            <a:pPr marL="342900" marR="0" lvl="0" indent="-342900" defTabSz="484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Applicant knows that their actions would affect their offer or continued employment (failure to disclose changes). </a:t>
            </a:r>
          </a:p>
          <a:p>
            <a:pPr marL="342900" marR="0" lvl="0" indent="-342900" defTabSz="484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latin typeface="Arial Narrow" panose="020B0606020202030204" pitchFamily="34" charset="0"/>
                <a:cs typeface="Arial" panose="020B0604020202020204" pitchFamily="34" charset="0"/>
              </a:rPr>
              <a:t>False identity or imposters. 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R="0" lvl="0" defTabSz="484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B8531A-E277-880C-D40F-396DE54E3574}"/>
              </a:ext>
            </a:extLst>
          </p:cNvPr>
          <p:cNvSpPr/>
          <p:nvPr/>
        </p:nvSpPr>
        <p:spPr>
          <a:xfrm>
            <a:off x="4697688" y="1168627"/>
            <a:ext cx="7311731" cy="12590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Firstly, we need to understand what recruitment fraud is and acknowledge there is a fraud risk in respect of substantive employers and temporary workers.</a:t>
            </a:r>
          </a:p>
          <a:p>
            <a:pPr algn="ctr"/>
            <a:r>
              <a:rPr lang="en-GB" sz="2000" dirty="0"/>
              <a:t>Examples include……….</a:t>
            </a:r>
          </a:p>
        </p:txBody>
      </p:sp>
    </p:spTree>
    <p:extLst>
      <p:ext uri="{BB962C8B-B14F-4D97-AF65-F5344CB8AC3E}">
        <p14:creationId xmlns:p14="http://schemas.microsoft.com/office/powerpoint/2010/main" val="18471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typewriter with a piece of paper&#10;&#10;Description automatically generated">
            <a:extLst>
              <a:ext uri="{FF2B5EF4-FFF2-40B4-BE49-F238E27FC236}">
                <a16:creationId xmlns:a16="http://schemas.microsoft.com/office/drawing/2014/main" id="{EB788CFA-00CD-AECB-85E3-496EF1B03C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-1033"/>
            <a:ext cx="4626321" cy="5187118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4730134" y="308149"/>
            <a:ext cx="5812325" cy="762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AI in Application </a:t>
            </a:r>
            <a:r>
              <a:rPr lang="en-US" sz="3600" dirty="0">
                <a:solidFill>
                  <a:schemeClr val="accent1"/>
                </a:solidFill>
                <a:latin typeface="Arial Narrow" panose="020B0606020202030204" pitchFamily="34" charset="0"/>
              </a:rPr>
              <a:t>Forms</a:t>
            </a:r>
            <a:r>
              <a:rPr kumimoji="0" lang="en-US" sz="3600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 and CVs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B3343-B1B4-FD9F-BDA2-407FE497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723" y="5711976"/>
            <a:ext cx="3056064" cy="11460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837C5C-4E9E-AC14-3A72-E8B7CD32B2A7}"/>
              </a:ext>
            </a:extLst>
          </p:cNvPr>
          <p:cNvSpPr txBox="1"/>
          <p:nvPr/>
        </p:nvSpPr>
        <p:spPr>
          <a:xfrm>
            <a:off x="4730133" y="1160986"/>
            <a:ext cx="713412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u="sng" dirty="0">
                <a:latin typeface="Arial Narrow" panose="020B0606020202030204" pitchFamily="34" charset="0"/>
              </a:rPr>
              <a:t>AI-generated job applications can:</a:t>
            </a:r>
          </a:p>
          <a:p>
            <a:endParaRPr lang="en-GB" sz="28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rial Narrow" panose="020B0606020202030204" pitchFamily="34" charset="0"/>
              </a:rPr>
              <a:t>Be populated through AI autofill tools.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rial Narrow" panose="020B0606020202030204" pitchFamily="34" charset="0"/>
              </a:rPr>
              <a:t>Be generic and impersonal and not truly reflect the candidate’ personality.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rial Narrow" panose="020B0606020202030204" pitchFamily="34" charset="0"/>
              </a:rPr>
              <a:t>Fail to use the candidate's language or highlight any language incompetencies.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rial Narrow" panose="020B0606020202030204" pitchFamily="34" charset="0"/>
              </a:rPr>
              <a:t>Fail to accurately reflect an applicant's knowledge, skills, and experiences.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rial Narrow" panose="020B0606020202030204" pitchFamily="34" charset="0"/>
              </a:rPr>
              <a:t>Generate false or misleading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rial Narrow" panose="020B0606020202030204" pitchFamily="34" charset="0"/>
              </a:rPr>
              <a:t>Embellish the facts.</a:t>
            </a:r>
          </a:p>
        </p:txBody>
      </p:sp>
      <p:sp>
        <p:nvSpPr>
          <p:cNvPr id="23" name="Explosion: 8 Points 22">
            <a:extLst>
              <a:ext uri="{FF2B5EF4-FFF2-40B4-BE49-F238E27FC236}">
                <a16:creationId xmlns:a16="http://schemas.microsoft.com/office/drawing/2014/main" id="{840DC4BA-45E6-E9F8-AAAD-6EB426C59AA4}"/>
              </a:ext>
            </a:extLst>
          </p:cNvPr>
          <p:cNvSpPr/>
          <p:nvPr/>
        </p:nvSpPr>
        <p:spPr>
          <a:xfrm rot="20751186">
            <a:off x="2009518" y="439769"/>
            <a:ext cx="8169915" cy="6274525"/>
          </a:xfrm>
          <a:prstGeom prst="irregularSeal1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 Narrow" panose="020B0606020202030204" pitchFamily="34" charset="0"/>
              </a:rPr>
              <a:t>Is this any different to a candidate seeking help from a family member, colleague or friend to complete the application?</a:t>
            </a:r>
          </a:p>
        </p:txBody>
      </p:sp>
    </p:spTree>
    <p:extLst>
      <p:ext uri="{BB962C8B-B14F-4D97-AF65-F5344CB8AC3E}">
        <p14:creationId xmlns:p14="http://schemas.microsoft.com/office/powerpoint/2010/main" val="35523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using a computer&#10;&#10;Description automatically generated">
            <a:extLst>
              <a:ext uri="{FF2B5EF4-FFF2-40B4-BE49-F238E27FC236}">
                <a16:creationId xmlns:a16="http://schemas.microsoft.com/office/drawing/2014/main" id="{0033D7A6-B0D3-E22C-BFB6-12BF101C82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102" y="1"/>
            <a:ext cx="6654897" cy="2979868"/>
          </a:xfrm>
          <a:prstGeom prst="rect">
            <a:avLst/>
          </a:prstGeom>
        </p:spPr>
      </p:pic>
      <p:sp useBgFill="1">
        <p:nvSpPr>
          <p:cNvPr id="3116" name="Freeform: Shape 3115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427478" y="136873"/>
            <a:ext cx="3878879" cy="703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AI in Interviews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5D2C8B-1BDF-B311-C613-5A6E6357E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115" y="5627995"/>
            <a:ext cx="3246304" cy="12173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EA3D43-16F1-2DA2-7902-702953ABEB65}"/>
              </a:ext>
            </a:extLst>
          </p:cNvPr>
          <p:cNvSpPr txBox="1"/>
          <p:nvPr/>
        </p:nvSpPr>
        <p:spPr>
          <a:xfrm>
            <a:off x="166924" y="840460"/>
            <a:ext cx="5577660" cy="5884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342900" marR="0" lvl="0" indent="-3429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Online Interviews becoming more common place?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latin typeface="Arial Narrow" panose="020B0606020202030204" pitchFamily="34" charset="0"/>
                <a:ea typeface="+mj-ea"/>
                <a:cs typeface="+mj-cs"/>
              </a:rPr>
              <a:t>Is the candidate required to make a verbal declaration around support and use of AI in the interview?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342900" marR="0" lvl="0" indent="-3429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latin typeface="Arial Narrow" panose="020B0606020202030204" pitchFamily="34" charset="0"/>
                <a:ea typeface="+mj-ea"/>
                <a:cs typeface="+mj-cs"/>
              </a:rPr>
              <a:t>Do we have assurance that the person we are interviewing is the candidate?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Do we see them again following a </a:t>
            </a:r>
            <a:r>
              <a:rPr lang="en-US" sz="2100" dirty="0">
                <a:latin typeface="Arial Narrow" panose="020B0606020202030204" pitchFamily="34" charset="0"/>
                <a:ea typeface="+mj-ea"/>
                <a:cs typeface="+mj-cs"/>
              </a:rPr>
              <a:t>job offer?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latin typeface="Arial Narrow" panose="020B0606020202030204" pitchFamily="34" charset="0"/>
                <a:ea typeface="+mj-ea"/>
                <a:cs typeface="+mj-cs"/>
              </a:rPr>
              <a:t>Is the candidate’s camera on?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latin typeface="Arial Narrow" panose="020B0606020202030204" pitchFamily="34" charset="0"/>
                <a:ea typeface="+mj-ea"/>
                <a:cs typeface="+mj-cs"/>
              </a:rPr>
              <a:t>Does the candidate have a second device/screen (can you see their hands)? 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latin typeface="Arial Narrow" panose="020B0606020202030204" pitchFamily="34" charset="0"/>
                <a:ea typeface="+mj-ea"/>
                <a:cs typeface="+mj-cs"/>
              </a:rPr>
              <a:t>Is the person engaged or distracted (e.g., typing on a device)?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latin typeface="Arial Narrow" panose="020B0606020202030204" pitchFamily="34" charset="0"/>
                <a:ea typeface="+mj-ea"/>
                <a:cs typeface="+mj-cs"/>
              </a:rPr>
              <a:t>Does the candidate mute and pause before answering a question?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latin typeface="Arial Narrow" panose="020B0606020202030204" pitchFamily="34" charset="0"/>
                <a:ea typeface="+mj-ea"/>
                <a:cs typeface="+mj-cs"/>
              </a:rPr>
              <a:t>Is the candidate wearing an earpiece/listening device?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latin typeface="Arial Narrow" panose="020B0606020202030204" pitchFamily="34" charset="0"/>
                <a:ea typeface="+mj-ea"/>
                <a:cs typeface="+mj-cs"/>
              </a:rPr>
              <a:t>Is there someone else in the room (using AI)?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13408F-D413-3F13-82B3-56C3FEA51C23}"/>
              </a:ext>
            </a:extLst>
          </p:cNvPr>
          <p:cNvSpPr/>
          <p:nvPr/>
        </p:nvSpPr>
        <p:spPr>
          <a:xfrm>
            <a:off x="6111604" y="3603812"/>
            <a:ext cx="5577660" cy="18111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may not be interviewing Morgan Freeman just yet, but AI technology is progressing fast! </a:t>
            </a:r>
          </a:p>
        </p:txBody>
      </p:sp>
    </p:spTree>
    <p:extLst>
      <p:ext uri="{BB962C8B-B14F-4D97-AF65-F5344CB8AC3E}">
        <p14:creationId xmlns:p14="http://schemas.microsoft.com/office/powerpoint/2010/main" val="15270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Geneva"/>
        <a:cs typeface=""/>
      </a:majorFont>
      <a:minorFont>
        <a:latin typeface="Calibri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-106" charset="-128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2678723-8c06-45e1-8bd0-318b9868a4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AA938FE962A45A3E19DCBCF209F91" ma:contentTypeVersion="9" ma:contentTypeDescription="Create a new document." ma:contentTypeScope="" ma:versionID="6cbdde8c0969af9818e820df5f6f211b">
  <xsd:schema xmlns:xsd="http://www.w3.org/2001/XMLSchema" xmlns:xs="http://www.w3.org/2001/XMLSchema" xmlns:p="http://schemas.microsoft.com/office/2006/metadata/properties" xmlns:ns3="5789755c-de38-4fe3-9623-40afa3bba1e2" xmlns:ns4="32678723-8c06-45e1-8bd0-318b9868a43d" targetNamespace="http://schemas.microsoft.com/office/2006/metadata/properties" ma:root="true" ma:fieldsID="91cc6468fb5d466859445850a37202d2" ns3:_="" ns4:_="">
    <xsd:import namespace="5789755c-de38-4fe3-9623-40afa3bba1e2"/>
    <xsd:import namespace="32678723-8c06-45e1-8bd0-318b9868a4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9755c-de38-4fe3-9623-40afa3bba1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78723-8c06-45e1-8bd0-318b9868a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F16DFB-9D1B-4F27-84F1-B541D8257849}">
  <ds:schemaRefs>
    <ds:schemaRef ds:uri="http://purl.org/dc/terms/"/>
    <ds:schemaRef ds:uri="http://schemas.microsoft.com/office/2006/documentManagement/types"/>
    <ds:schemaRef ds:uri="http://purl.org/dc/dcmitype/"/>
    <ds:schemaRef ds:uri="32678723-8c06-45e1-8bd0-318b9868a43d"/>
    <ds:schemaRef ds:uri="http://www.w3.org/XML/1998/namespace"/>
    <ds:schemaRef ds:uri="5789755c-de38-4fe3-9623-40afa3bba1e2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5F1DCD3-E431-4A42-8897-4581C8AB47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71FBA4-30D0-4ED1-9EC6-71E8A746E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9755c-de38-4fe3-9623-40afa3bba1e2"/>
    <ds:schemaRef ds:uri="32678723-8c06-45e1-8bd0-318b9868a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1280</Words>
  <Application>Microsoft Office PowerPoint</Application>
  <PresentationFormat>Widescreen</PresentationFormat>
  <Paragraphs>122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Arial Narrow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MCKINNEY, Emma (NHS HAMPSHIRE AND ISLE OF WIGHT ICB - D9Y0V)</dc:creator>
  <cp:lastModifiedBy>Danielle Boothroyd</cp:lastModifiedBy>
  <cp:revision>51</cp:revision>
  <dcterms:created xsi:type="dcterms:W3CDTF">2022-11-23T10:44:00Z</dcterms:created>
  <dcterms:modified xsi:type="dcterms:W3CDTF">2024-08-02T09:05:51Z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0x010100831AA938FE962A45A3E19DCBCF209F91</vt:lpwstr>
  </property>
</Properties>
</file>